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embeddedFontLst>
    <p:embeddedFont>
      <p:font typeface="Playfair Display"/>
      <p:regular r:id="rId19"/>
      <p:bold r:id="rId20"/>
      <p:italic r:id="rId21"/>
      <p:boldItalic r:id="rId22"/>
    </p:embeddedFont>
    <p:embeddedFont>
      <p:font typeface="Lato"/>
      <p:regular r:id="rId23"/>
      <p:bold r:id="rId24"/>
      <p:italic r:id="rId25"/>
      <p:boldItalic r:id="rId26"/>
    </p:embeddedFont>
    <p:embeddedFont>
      <p:font typeface="Caesar Dressing"/>
      <p:regular r:id="rId27"/>
    </p:embeddedFont>
    <p:embeddedFont>
      <p:font typeface="Underdog"/>
      <p:regular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layfairDisplay-bold.fntdata"/><Relationship Id="rId22" Type="http://schemas.openxmlformats.org/officeDocument/2006/relationships/font" Target="fonts/PlayfairDisplay-boldItalic.fntdata"/><Relationship Id="rId21" Type="http://schemas.openxmlformats.org/officeDocument/2006/relationships/font" Target="fonts/PlayfairDisplay-italic.fntdata"/><Relationship Id="rId24" Type="http://schemas.openxmlformats.org/officeDocument/2006/relationships/font" Target="fonts/Lato-bold.fntdata"/><Relationship Id="rId23" Type="http://schemas.openxmlformats.org/officeDocument/2006/relationships/font" Target="fonts/Lato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Lato-boldItalic.fntdata"/><Relationship Id="rId25" Type="http://schemas.openxmlformats.org/officeDocument/2006/relationships/font" Target="fonts/Lato-italic.fntdata"/><Relationship Id="rId28" Type="http://schemas.openxmlformats.org/officeDocument/2006/relationships/font" Target="fonts/Underdog-regular.fntdata"/><Relationship Id="rId27" Type="http://schemas.openxmlformats.org/officeDocument/2006/relationships/font" Target="fonts/CaesarDressing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PlayfairDisplay-regular.fntdata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8911ee6141_1_1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8911ee6141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8911ee6141_0_1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8911ee6141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8911ee6141_1_4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8911ee6141_1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8911ee6141_1_4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8911ee6141_1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c6f83aa91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c6f83aa91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c6f83aa91_0_8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c6f83aa91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8911ee6141_1_2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8911ee6141_1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8911ee6141_1_9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8911ee6141_1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8911ee6141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8911ee614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8911ee6141_1_8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8911ee6141_1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8911ee6141_1_5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8911ee6141_1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8911ee6141_0_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8911ee6141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9050" y="748800"/>
            <a:ext cx="3645900" cy="3645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2992950" y="992700"/>
            <a:ext cx="3158100" cy="31581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096250" y="1627200"/>
            <a:ext cx="2951400" cy="158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096363" y="3266930"/>
            <a:ext cx="2951400" cy="70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233100"/>
            <a:ext cx="8520600" cy="161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29194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509550" y="1423875"/>
            <a:ext cx="8124900" cy="179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391378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dk2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9"/>
          <p:cNvSpPr txBox="1"/>
          <p:nvPr>
            <p:ph type="title"/>
          </p:nvPr>
        </p:nvSpPr>
        <p:spPr>
          <a:xfrm>
            <a:off x="265500" y="1107950"/>
            <a:ext cx="4045200" cy="168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oral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2.png"/><Relationship Id="rId4" Type="http://schemas.openxmlformats.org/officeDocument/2006/relationships/image" Target="../media/image17.png"/><Relationship Id="rId5" Type="http://schemas.openxmlformats.org/officeDocument/2006/relationships/image" Target="../media/image24.png"/><Relationship Id="rId6" Type="http://schemas.openxmlformats.org/officeDocument/2006/relationships/image" Target="../media/image23.png"/><Relationship Id="rId7" Type="http://schemas.openxmlformats.org/officeDocument/2006/relationships/image" Target="../media/image1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9.png"/><Relationship Id="rId5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Relationship Id="rId4" Type="http://schemas.openxmlformats.org/officeDocument/2006/relationships/image" Target="../media/image8.png"/><Relationship Id="rId5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0.png"/><Relationship Id="rId4" Type="http://schemas.openxmlformats.org/officeDocument/2006/relationships/image" Target="../media/image16.png"/><Relationship Id="rId5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Relationship Id="rId4" Type="http://schemas.openxmlformats.org/officeDocument/2006/relationships/image" Target="../media/image21.png"/><Relationship Id="rId5" Type="http://schemas.openxmlformats.org/officeDocument/2006/relationships/image" Target="../media/image3.png"/><Relationship Id="rId6" Type="http://schemas.openxmlformats.org/officeDocument/2006/relationships/image" Target="../media/image10.png"/><Relationship Id="rId7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/>
          <p:nvPr/>
        </p:nvSpPr>
        <p:spPr>
          <a:xfrm>
            <a:off x="2700" y="569000"/>
            <a:ext cx="9094800" cy="4010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0" name="Google Shape;60;p13"/>
          <p:cNvSpPr txBox="1"/>
          <p:nvPr/>
        </p:nvSpPr>
        <p:spPr>
          <a:xfrm>
            <a:off x="1976100" y="422425"/>
            <a:ext cx="4886100" cy="2515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5000">
                <a:solidFill>
                  <a:srgbClr val="8A1B05"/>
                </a:solidFill>
                <a:latin typeface="Caesar Dressing"/>
                <a:ea typeface="Caesar Dressing"/>
                <a:cs typeface="Caesar Dressing"/>
                <a:sym typeface="Caesar Dressing"/>
              </a:rPr>
              <a:t>Gallo vs romain</a:t>
            </a:r>
            <a:endParaRPr sz="5000">
              <a:solidFill>
                <a:srgbClr val="8A1B05"/>
              </a:solidFill>
              <a:latin typeface="Caesar Dressing"/>
              <a:ea typeface="Caesar Dressing"/>
              <a:cs typeface="Caesar Dressing"/>
              <a:sym typeface="Caesar Dressing"/>
            </a:endParaRPr>
          </a:p>
        </p:txBody>
      </p:sp>
      <p:sp>
        <p:nvSpPr>
          <p:cNvPr id="61" name="Google Shape;61;p13"/>
          <p:cNvSpPr/>
          <p:nvPr/>
        </p:nvSpPr>
        <p:spPr>
          <a:xfrm rot="5400000">
            <a:off x="4289700" y="278675"/>
            <a:ext cx="564600" cy="9165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13"/>
          <p:cNvSpPr/>
          <p:nvPr/>
        </p:nvSpPr>
        <p:spPr>
          <a:xfrm rot="5400000">
            <a:off x="4289700" y="-4300350"/>
            <a:ext cx="564600" cy="9165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13"/>
          <p:cNvSpPr txBox="1"/>
          <p:nvPr/>
        </p:nvSpPr>
        <p:spPr>
          <a:xfrm>
            <a:off x="696605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 u="sng">
                <a:solidFill>
                  <a:srgbClr val="783F04"/>
                </a:solidFill>
                <a:latin typeface="Caesar Dressing"/>
                <a:ea typeface="Caesar Dressing"/>
                <a:cs typeface="Caesar Dressing"/>
                <a:sym typeface="Caesar Dressing"/>
              </a:rPr>
              <a:t>DUHOMMET JULES</a:t>
            </a:r>
            <a:endParaRPr sz="2000">
              <a:solidFill>
                <a:srgbClr val="783F0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4" name="Google Shape;64;p13"/>
          <p:cNvSpPr txBox="1"/>
          <p:nvPr/>
        </p:nvSpPr>
        <p:spPr>
          <a:xfrm>
            <a:off x="21450" y="80125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 u="sng">
                <a:solidFill>
                  <a:srgbClr val="783F04"/>
                </a:solidFill>
                <a:latin typeface="Caesar Dressing"/>
                <a:ea typeface="Caesar Dressing"/>
                <a:cs typeface="Caesar Dressing"/>
                <a:sym typeface="Caesar Dressing"/>
              </a:rPr>
              <a:t>GDA</a:t>
            </a:r>
            <a:endParaRPr sz="2000">
              <a:solidFill>
                <a:srgbClr val="783F0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5" name="Google Shape;65;p13"/>
          <p:cNvSpPr txBox="1"/>
          <p:nvPr/>
        </p:nvSpPr>
        <p:spPr>
          <a:xfrm>
            <a:off x="625375" y="4509025"/>
            <a:ext cx="87249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fr" sz="2000">
                <a:solidFill>
                  <a:srgbClr val="783F04"/>
                </a:solidFill>
                <a:latin typeface="Caesar Dressing"/>
                <a:ea typeface="Caesar Dressing"/>
                <a:cs typeface="Caesar Dressing"/>
                <a:sym typeface="Caesar Dressing"/>
              </a:rPr>
              <a:t>Projet de production Bachelor 1 Game Design,ETPA Rennes 2019-2020</a:t>
            </a:r>
            <a:endParaRPr sz="2000">
              <a:solidFill>
                <a:srgbClr val="783F04"/>
              </a:solidFill>
              <a:latin typeface="Caesar Dressing"/>
              <a:ea typeface="Caesar Dressing"/>
              <a:cs typeface="Caesar Dressing"/>
              <a:sym typeface="Caesar Dressing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2"/>
          <p:cNvSpPr/>
          <p:nvPr/>
        </p:nvSpPr>
        <p:spPr>
          <a:xfrm rot="5400000">
            <a:off x="4289700" y="278675"/>
            <a:ext cx="564600" cy="9165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22"/>
          <p:cNvSpPr/>
          <p:nvPr/>
        </p:nvSpPr>
        <p:spPr>
          <a:xfrm rot="5400000">
            <a:off x="4289700" y="-4320075"/>
            <a:ext cx="564600" cy="9165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5" name="Google Shape;165;p22"/>
          <p:cNvPicPr preferRelativeResize="0"/>
          <p:nvPr/>
        </p:nvPicPr>
        <p:blipFill rotWithShape="1">
          <a:blip r:embed="rId3">
            <a:alphaModFix/>
          </a:blip>
          <a:srcRect b="18778" l="75122" r="19708" t="15332"/>
          <a:stretch/>
        </p:blipFill>
        <p:spPr>
          <a:xfrm>
            <a:off x="7747100" y="3037401"/>
            <a:ext cx="1315501" cy="2093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2"/>
          <p:cNvPicPr preferRelativeResize="0"/>
          <p:nvPr/>
        </p:nvPicPr>
        <p:blipFill rotWithShape="1">
          <a:blip r:embed="rId4">
            <a:alphaModFix/>
          </a:blip>
          <a:srcRect b="0" l="66640" r="26618" t="0"/>
          <a:stretch/>
        </p:blipFill>
        <p:spPr>
          <a:xfrm>
            <a:off x="5764900" y="3101400"/>
            <a:ext cx="2135052" cy="196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2"/>
          <p:cNvPicPr preferRelativeResize="0"/>
          <p:nvPr/>
        </p:nvPicPr>
        <p:blipFill rotWithShape="1">
          <a:blip r:embed="rId5">
            <a:alphaModFix/>
          </a:blip>
          <a:srcRect b="0" l="80878" r="13554" t="0"/>
          <a:stretch/>
        </p:blipFill>
        <p:spPr>
          <a:xfrm>
            <a:off x="4002763" y="1311125"/>
            <a:ext cx="1275375" cy="2291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2"/>
          <p:cNvPicPr preferRelativeResize="0"/>
          <p:nvPr/>
        </p:nvPicPr>
        <p:blipFill rotWithShape="1">
          <a:blip r:embed="rId6">
            <a:alphaModFix/>
          </a:blip>
          <a:srcRect b="0" l="88435" r="0" t="0"/>
          <a:stretch/>
        </p:blipFill>
        <p:spPr>
          <a:xfrm>
            <a:off x="2428250" y="1311137"/>
            <a:ext cx="1447000" cy="2148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2"/>
          <p:cNvPicPr preferRelativeResize="0"/>
          <p:nvPr/>
        </p:nvPicPr>
        <p:blipFill rotWithShape="1">
          <a:blip r:embed="rId7">
            <a:alphaModFix/>
          </a:blip>
          <a:srcRect b="0" l="0" r="74909" t="0"/>
          <a:stretch/>
        </p:blipFill>
        <p:spPr>
          <a:xfrm>
            <a:off x="1190025" y="1434863"/>
            <a:ext cx="1152425" cy="190060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2"/>
          <p:cNvSpPr txBox="1"/>
          <p:nvPr/>
        </p:nvSpPr>
        <p:spPr>
          <a:xfrm>
            <a:off x="51200" y="1719875"/>
            <a:ext cx="1640400" cy="105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>
                <a:solidFill>
                  <a:srgbClr val="8A1B05"/>
                </a:solidFill>
                <a:latin typeface="Caesar Dressing"/>
                <a:ea typeface="Caesar Dressing"/>
                <a:cs typeface="Caesar Dressing"/>
                <a:sym typeface="Caesar Dressing"/>
              </a:rPr>
              <a:t>alliés</a:t>
            </a:r>
            <a:r>
              <a:rPr lang="fr" sz="2300">
                <a:latin typeface="Underdog"/>
                <a:ea typeface="Underdog"/>
                <a:cs typeface="Underdog"/>
                <a:sym typeface="Underdog"/>
              </a:rPr>
              <a:t>:</a:t>
            </a:r>
            <a:endParaRPr sz="2300">
              <a:latin typeface="Underdog"/>
              <a:ea typeface="Underdog"/>
              <a:cs typeface="Underdog"/>
              <a:sym typeface="Underdog"/>
            </a:endParaRPr>
          </a:p>
        </p:txBody>
      </p:sp>
      <p:sp>
        <p:nvSpPr>
          <p:cNvPr id="171" name="Google Shape;171;p22"/>
          <p:cNvSpPr txBox="1"/>
          <p:nvPr/>
        </p:nvSpPr>
        <p:spPr>
          <a:xfrm>
            <a:off x="3972100" y="3915175"/>
            <a:ext cx="1413600" cy="95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2" name="Google Shape;172;p22"/>
          <p:cNvSpPr txBox="1"/>
          <p:nvPr/>
        </p:nvSpPr>
        <p:spPr>
          <a:xfrm>
            <a:off x="-325150" y="-236475"/>
            <a:ext cx="3000000" cy="9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4800" u="sng">
                <a:solidFill>
                  <a:srgbClr val="8A1B05"/>
                </a:solidFill>
                <a:latin typeface="Caesar Dressing"/>
                <a:ea typeface="Caesar Dressing"/>
                <a:cs typeface="Caesar Dressing"/>
                <a:sym typeface="Caesar Dressing"/>
              </a:rPr>
              <a:t>3c</a:t>
            </a:r>
            <a:endParaRPr u="sng"/>
          </a:p>
        </p:txBody>
      </p:sp>
      <p:sp>
        <p:nvSpPr>
          <p:cNvPr id="173" name="Google Shape;173;p22"/>
          <p:cNvSpPr txBox="1"/>
          <p:nvPr/>
        </p:nvSpPr>
        <p:spPr>
          <a:xfrm>
            <a:off x="185150" y="724788"/>
            <a:ext cx="1547100" cy="4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200" u="sng">
                <a:solidFill>
                  <a:schemeClr val="accent4"/>
                </a:solidFill>
                <a:latin typeface="Caesar Dressing"/>
                <a:ea typeface="Caesar Dressing"/>
                <a:cs typeface="Caesar Dressing"/>
                <a:sym typeface="Caesar Dressing"/>
              </a:rPr>
              <a:t>Character:</a:t>
            </a:r>
            <a:endParaRPr sz="2000" u="sng">
              <a:solidFill>
                <a:schemeClr val="accent4"/>
              </a:solidFill>
            </a:endParaRPr>
          </a:p>
        </p:txBody>
      </p:sp>
      <p:sp>
        <p:nvSpPr>
          <p:cNvPr id="174" name="Google Shape;174;p22"/>
          <p:cNvSpPr txBox="1"/>
          <p:nvPr/>
        </p:nvSpPr>
        <p:spPr>
          <a:xfrm>
            <a:off x="4026975" y="3915175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>
                <a:solidFill>
                  <a:srgbClr val="8A1B05"/>
                </a:solidFill>
                <a:latin typeface="Caesar Dressing"/>
                <a:ea typeface="Caesar Dressing"/>
                <a:cs typeface="Caesar Dressing"/>
                <a:sym typeface="Caesar Dressing"/>
              </a:rPr>
              <a:t>Ennemis: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3"/>
          <p:cNvSpPr/>
          <p:nvPr/>
        </p:nvSpPr>
        <p:spPr>
          <a:xfrm rot="5400000">
            <a:off x="4279050" y="-4300350"/>
            <a:ext cx="564600" cy="9165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0" name="Google Shape;18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0625" y="645938"/>
            <a:ext cx="6555700" cy="3851750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3"/>
          <p:cNvSpPr txBox="1"/>
          <p:nvPr/>
        </p:nvSpPr>
        <p:spPr>
          <a:xfrm>
            <a:off x="-790250" y="-205400"/>
            <a:ext cx="3000000" cy="10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4800" u="sng">
                <a:solidFill>
                  <a:srgbClr val="8A1B05"/>
                </a:solidFill>
                <a:latin typeface="Caesar Dressing"/>
                <a:ea typeface="Caesar Dressing"/>
                <a:cs typeface="Caesar Dressing"/>
                <a:sym typeface="Caesar Dressing"/>
              </a:rPr>
              <a:t>da</a:t>
            </a:r>
            <a:endParaRPr u="sng"/>
          </a:p>
        </p:txBody>
      </p:sp>
      <p:sp>
        <p:nvSpPr>
          <p:cNvPr id="182" name="Google Shape;182;p23"/>
          <p:cNvSpPr/>
          <p:nvPr/>
        </p:nvSpPr>
        <p:spPr>
          <a:xfrm rot="5400000">
            <a:off x="4289700" y="278675"/>
            <a:ext cx="564600" cy="9165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4"/>
          <p:cNvSpPr/>
          <p:nvPr/>
        </p:nvSpPr>
        <p:spPr>
          <a:xfrm rot="5400000">
            <a:off x="4289700" y="278550"/>
            <a:ext cx="564600" cy="9165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8" name="Google Shape;188;p24"/>
          <p:cNvPicPr preferRelativeResize="0"/>
          <p:nvPr/>
        </p:nvPicPr>
        <p:blipFill rotWithShape="1">
          <a:blip r:embed="rId3">
            <a:alphaModFix/>
          </a:blip>
          <a:srcRect b="2794" l="789" r="-789" t="-5908"/>
          <a:stretch/>
        </p:blipFill>
        <p:spPr>
          <a:xfrm>
            <a:off x="2870875" y="564600"/>
            <a:ext cx="4588875" cy="3940375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4"/>
          <p:cNvSpPr txBox="1"/>
          <p:nvPr/>
        </p:nvSpPr>
        <p:spPr>
          <a:xfrm>
            <a:off x="1786450" y="1097300"/>
            <a:ext cx="1711500" cy="9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500" u="sng">
                <a:solidFill>
                  <a:schemeClr val="accent4"/>
                </a:solidFill>
                <a:latin typeface="Caesar Dressing"/>
                <a:ea typeface="Caesar Dressing"/>
                <a:cs typeface="Caesar Dressing"/>
                <a:sym typeface="Caesar Dressing"/>
              </a:rPr>
              <a:t>logo:</a:t>
            </a:r>
            <a:endParaRPr sz="1900" u="sng">
              <a:solidFill>
                <a:schemeClr val="accent4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0" name="Google Shape;190;p24"/>
          <p:cNvSpPr/>
          <p:nvPr/>
        </p:nvSpPr>
        <p:spPr>
          <a:xfrm rot="5400000">
            <a:off x="4279050" y="-4300350"/>
            <a:ext cx="564600" cy="9165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24"/>
          <p:cNvSpPr txBox="1"/>
          <p:nvPr/>
        </p:nvSpPr>
        <p:spPr>
          <a:xfrm>
            <a:off x="-790250" y="-205400"/>
            <a:ext cx="3000000" cy="10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4800" u="sng">
                <a:solidFill>
                  <a:srgbClr val="8A1B05"/>
                </a:solidFill>
                <a:latin typeface="Caesar Dressing"/>
                <a:ea typeface="Caesar Dressing"/>
                <a:cs typeface="Caesar Dressing"/>
                <a:sym typeface="Caesar Dressing"/>
              </a:rPr>
              <a:t>da</a:t>
            </a:r>
            <a:endParaRPr u="sng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5"/>
          <p:cNvSpPr/>
          <p:nvPr/>
        </p:nvSpPr>
        <p:spPr>
          <a:xfrm rot="5400000">
            <a:off x="4289700" y="-4300350"/>
            <a:ext cx="564600" cy="9165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25"/>
          <p:cNvSpPr txBox="1"/>
          <p:nvPr/>
        </p:nvSpPr>
        <p:spPr>
          <a:xfrm>
            <a:off x="77325" y="1236825"/>
            <a:ext cx="2882400" cy="181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 u="sng">
                <a:solidFill>
                  <a:schemeClr val="accent4"/>
                </a:solidFill>
                <a:latin typeface="Caesar Dressing"/>
                <a:ea typeface="Caesar Dressing"/>
                <a:cs typeface="Caesar Dressing"/>
                <a:sym typeface="Caesar Dressing"/>
              </a:rPr>
              <a:t>Jeu en scene</a:t>
            </a:r>
            <a:endParaRPr sz="2000" u="sng">
              <a:solidFill>
                <a:schemeClr val="accent4"/>
              </a:solidFill>
              <a:latin typeface="Caesar Dressing"/>
              <a:ea typeface="Caesar Dressing"/>
              <a:cs typeface="Caesar Dressing"/>
              <a:sym typeface="Caesar Dressi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8" name="Google Shape;198;p25"/>
          <p:cNvSpPr txBox="1"/>
          <p:nvPr/>
        </p:nvSpPr>
        <p:spPr>
          <a:xfrm>
            <a:off x="-82925" y="-221225"/>
            <a:ext cx="4026300" cy="8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4800" u="sng">
                <a:solidFill>
                  <a:srgbClr val="8A1B05"/>
                </a:solidFill>
                <a:latin typeface="Caesar Dressing"/>
                <a:ea typeface="Caesar Dressing"/>
                <a:cs typeface="Caesar Dressing"/>
                <a:sym typeface="Caesar Dressing"/>
              </a:rPr>
              <a:t>Post-mortem</a:t>
            </a:r>
            <a:endParaRPr u="sng"/>
          </a:p>
        </p:txBody>
      </p:sp>
      <p:sp>
        <p:nvSpPr>
          <p:cNvPr id="199" name="Google Shape;199;p25"/>
          <p:cNvSpPr/>
          <p:nvPr/>
        </p:nvSpPr>
        <p:spPr>
          <a:xfrm rot="5400000">
            <a:off x="4289700" y="278550"/>
            <a:ext cx="564600" cy="9165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25"/>
          <p:cNvSpPr txBox="1"/>
          <p:nvPr/>
        </p:nvSpPr>
        <p:spPr>
          <a:xfrm>
            <a:off x="-10650" y="236175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 u="sng">
                <a:solidFill>
                  <a:schemeClr val="accent4"/>
                </a:solidFill>
                <a:latin typeface="Caesar Dressing"/>
                <a:ea typeface="Caesar Dressing"/>
                <a:cs typeface="Caesar Dressing"/>
                <a:sym typeface="Caesar Dressing"/>
              </a:rPr>
              <a:t>aSPECT NARRATIF</a:t>
            </a:r>
            <a:endParaRPr sz="2000">
              <a:solidFill>
                <a:schemeClr val="accent4"/>
              </a:solidFill>
            </a:endParaRPr>
          </a:p>
        </p:txBody>
      </p:sp>
      <p:sp>
        <p:nvSpPr>
          <p:cNvPr id="201" name="Google Shape;201;p25"/>
          <p:cNvSpPr txBox="1"/>
          <p:nvPr/>
        </p:nvSpPr>
        <p:spPr>
          <a:xfrm>
            <a:off x="18525" y="3471525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 u="sng">
                <a:solidFill>
                  <a:schemeClr val="accent4"/>
                </a:solidFill>
                <a:latin typeface="Caesar Dressing"/>
                <a:ea typeface="Caesar Dressing"/>
                <a:cs typeface="Caesar Dressing"/>
                <a:sym typeface="Caesar Dressing"/>
              </a:rPr>
              <a:t>6 JEUX JOUABLES</a:t>
            </a:r>
            <a:endParaRPr sz="2000">
              <a:solidFill>
                <a:schemeClr val="accent4"/>
              </a:solidFill>
            </a:endParaRPr>
          </a:p>
        </p:txBody>
      </p:sp>
      <p:sp>
        <p:nvSpPr>
          <p:cNvPr id="202" name="Google Shape;202;p25"/>
          <p:cNvSpPr txBox="1"/>
          <p:nvPr/>
        </p:nvSpPr>
        <p:spPr>
          <a:xfrm>
            <a:off x="5935975" y="236175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 u="sng">
                <a:solidFill>
                  <a:schemeClr val="accent4"/>
                </a:solidFill>
                <a:latin typeface="Caesar Dressing"/>
                <a:ea typeface="Caesar Dressing"/>
                <a:cs typeface="Caesar Dressing"/>
                <a:sym typeface="Caesar Dressing"/>
              </a:rPr>
              <a:t>MANQUE DE TEMPS</a:t>
            </a:r>
            <a:endParaRPr>
              <a:solidFill>
                <a:schemeClr val="accent4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/>
          <p:nvPr/>
        </p:nvSpPr>
        <p:spPr>
          <a:xfrm>
            <a:off x="407950" y="1385975"/>
            <a:ext cx="1610700" cy="9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 u="sng">
                <a:solidFill>
                  <a:schemeClr val="accent4"/>
                </a:solidFill>
                <a:latin typeface="Caesar Dressing"/>
                <a:ea typeface="Caesar Dressing"/>
                <a:cs typeface="Caesar Dressing"/>
                <a:sym typeface="Caesar Dressing"/>
              </a:rPr>
              <a:t>contrainte:</a:t>
            </a:r>
            <a:endParaRPr sz="2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1" name="Google Shape;71;p14"/>
          <p:cNvSpPr txBox="1"/>
          <p:nvPr/>
        </p:nvSpPr>
        <p:spPr>
          <a:xfrm>
            <a:off x="2233225" y="2950400"/>
            <a:ext cx="1610700" cy="9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 u="sng">
                <a:solidFill>
                  <a:schemeClr val="accent4"/>
                </a:solidFill>
                <a:latin typeface="Caesar Dressing"/>
                <a:ea typeface="Caesar Dressing"/>
                <a:cs typeface="Caesar Dressing"/>
                <a:sym typeface="Caesar Dressing"/>
              </a:rPr>
              <a:t>cIBLE:</a:t>
            </a:r>
            <a:endParaRPr sz="2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2" name="Google Shape;72;p14"/>
          <p:cNvSpPr txBox="1"/>
          <p:nvPr/>
        </p:nvSpPr>
        <p:spPr>
          <a:xfrm>
            <a:off x="6297575" y="2950400"/>
            <a:ext cx="2581500" cy="9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 u="sng">
                <a:solidFill>
                  <a:schemeClr val="accent4"/>
                </a:solidFill>
                <a:latin typeface="Caesar Dressing"/>
                <a:ea typeface="Caesar Dressing"/>
                <a:cs typeface="Caesar Dressing"/>
                <a:sym typeface="Caesar Dressing"/>
              </a:rPr>
              <a:t>genre et plateforme:</a:t>
            </a:r>
            <a:endParaRPr sz="20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3" name="Google Shape;73;p14"/>
          <p:cNvSpPr txBox="1"/>
          <p:nvPr/>
        </p:nvSpPr>
        <p:spPr>
          <a:xfrm>
            <a:off x="4175775" y="1385975"/>
            <a:ext cx="2460600" cy="9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 u="sng">
                <a:solidFill>
                  <a:schemeClr val="accent4"/>
                </a:solidFill>
                <a:latin typeface="Caesar Dressing"/>
                <a:ea typeface="Caesar Dressing"/>
                <a:cs typeface="Caesar Dressing"/>
                <a:sym typeface="Caesar Dressing"/>
              </a:rPr>
              <a:t>rappel du sujet :</a:t>
            </a:r>
            <a:endParaRPr sz="20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4" name="Google Shape;74;p14"/>
          <p:cNvSpPr/>
          <p:nvPr/>
        </p:nvSpPr>
        <p:spPr>
          <a:xfrm rot="5400000">
            <a:off x="4289700" y="278675"/>
            <a:ext cx="564600" cy="9165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4"/>
          <p:cNvSpPr/>
          <p:nvPr/>
        </p:nvSpPr>
        <p:spPr>
          <a:xfrm rot="5400000">
            <a:off x="4300350" y="-4300350"/>
            <a:ext cx="564600" cy="9165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4"/>
          <p:cNvSpPr txBox="1"/>
          <p:nvPr/>
        </p:nvSpPr>
        <p:spPr>
          <a:xfrm>
            <a:off x="137000" y="-203125"/>
            <a:ext cx="3000000" cy="9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4800" u="sng">
                <a:solidFill>
                  <a:srgbClr val="8A1B05"/>
                </a:solidFill>
                <a:latin typeface="Caesar Dressing"/>
                <a:ea typeface="Caesar Dressing"/>
                <a:cs typeface="Caesar Dressing"/>
                <a:sym typeface="Caesar Dressing"/>
              </a:rPr>
              <a:t>Cadrage</a:t>
            </a:r>
            <a:endParaRPr u="sng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/>
          <p:nvPr/>
        </p:nvSpPr>
        <p:spPr>
          <a:xfrm rot="5400000">
            <a:off x="4289700" y="278675"/>
            <a:ext cx="564600" cy="9165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5"/>
          <p:cNvSpPr txBox="1"/>
          <p:nvPr/>
        </p:nvSpPr>
        <p:spPr>
          <a:xfrm>
            <a:off x="377500" y="1068150"/>
            <a:ext cx="2948700" cy="15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 u="sng">
                <a:solidFill>
                  <a:schemeClr val="accent4"/>
                </a:solidFill>
                <a:latin typeface="Caesar Dressing"/>
                <a:ea typeface="Caesar Dressing"/>
                <a:cs typeface="Caesar Dressing"/>
                <a:sym typeface="Caesar Dressing"/>
              </a:rPr>
              <a:t>Pitch:</a:t>
            </a:r>
            <a:endParaRPr sz="2000" u="sng">
              <a:solidFill>
                <a:schemeClr val="accent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83" name="Google Shape;83;p15"/>
          <p:cNvPicPr preferRelativeResize="0"/>
          <p:nvPr/>
        </p:nvPicPr>
        <p:blipFill rotWithShape="1">
          <a:blip r:embed="rId3">
            <a:alphaModFix/>
          </a:blip>
          <a:srcRect b="3836" l="950" r="1019" t="0"/>
          <a:stretch/>
        </p:blipFill>
        <p:spPr>
          <a:xfrm>
            <a:off x="1994175" y="746525"/>
            <a:ext cx="4777725" cy="380540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5"/>
          <p:cNvSpPr/>
          <p:nvPr/>
        </p:nvSpPr>
        <p:spPr>
          <a:xfrm rot="5400000">
            <a:off x="4289700" y="-4300350"/>
            <a:ext cx="564600" cy="9165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5"/>
          <p:cNvSpPr txBox="1"/>
          <p:nvPr>
            <p:ph idx="4294967295" type="title"/>
          </p:nvPr>
        </p:nvSpPr>
        <p:spPr>
          <a:xfrm>
            <a:off x="-3382225" y="-216775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fr" sz="4800" u="sng">
                <a:solidFill>
                  <a:srgbClr val="8A1B05"/>
                </a:solidFill>
                <a:latin typeface="Caesar Dressing"/>
                <a:ea typeface="Caesar Dressing"/>
                <a:cs typeface="Caesar Dressing"/>
                <a:sym typeface="Caesar Dressing"/>
              </a:rPr>
              <a:t>Uex</a:t>
            </a:r>
            <a:endParaRPr u="sng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6"/>
          <p:cNvPicPr preferRelativeResize="0"/>
          <p:nvPr/>
        </p:nvPicPr>
        <p:blipFill rotWithShape="1">
          <a:blip r:embed="rId3">
            <a:alphaModFix/>
          </a:blip>
          <a:srcRect b="17149" l="0" r="0" t="0"/>
          <a:stretch/>
        </p:blipFill>
        <p:spPr>
          <a:xfrm>
            <a:off x="262025" y="1424776"/>
            <a:ext cx="2768700" cy="229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90054" y="516825"/>
            <a:ext cx="4141721" cy="193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14801" y="3115100"/>
            <a:ext cx="3451276" cy="168520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6"/>
          <p:cNvSpPr/>
          <p:nvPr/>
        </p:nvSpPr>
        <p:spPr>
          <a:xfrm rot="5400000">
            <a:off x="4289700" y="278675"/>
            <a:ext cx="564600" cy="9165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16"/>
          <p:cNvSpPr/>
          <p:nvPr/>
        </p:nvSpPr>
        <p:spPr>
          <a:xfrm rot="5400000">
            <a:off x="4289700" y="-4300475"/>
            <a:ext cx="564600" cy="9165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16"/>
          <p:cNvSpPr txBox="1"/>
          <p:nvPr/>
        </p:nvSpPr>
        <p:spPr>
          <a:xfrm>
            <a:off x="-298025" y="-207725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4800" u="sng">
                <a:solidFill>
                  <a:srgbClr val="8A1B05"/>
                </a:solidFill>
                <a:latin typeface="Caesar Dressing"/>
                <a:ea typeface="Caesar Dressing"/>
                <a:cs typeface="Caesar Dressing"/>
                <a:sym typeface="Caesar Dressing"/>
              </a:rPr>
              <a:t>Uex</a:t>
            </a:r>
            <a:endParaRPr u="sng"/>
          </a:p>
        </p:txBody>
      </p:sp>
      <p:sp>
        <p:nvSpPr>
          <p:cNvPr id="96" name="Google Shape;96;p16"/>
          <p:cNvSpPr txBox="1"/>
          <p:nvPr/>
        </p:nvSpPr>
        <p:spPr>
          <a:xfrm>
            <a:off x="677375" y="718725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 u="sng">
                <a:solidFill>
                  <a:schemeClr val="accent4"/>
                </a:solidFill>
                <a:latin typeface="Caesar Dressing"/>
                <a:ea typeface="Caesar Dressing"/>
                <a:cs typeface="Caesar Dressing"/>
                <a:sym typeface="Caesar Dressing"/>
              </a:rPr>
              <a:t>Références:</a:t>
            </a:r>
            <a:endParaRPr sz="2000" u="sng">
              <a:solidFill>
                <a:schemeClr val="accent4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7"/>
          <p:cNvSpPr/>
          <p:nvPr/>
        </p:nvSpPr>
        <p:spPr>
          <a:xfrm rot="5400000">
            <a:off x="4289700" y="-4300350"/>
            <a:ext cx="564600" cy="9165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17"/>
          <p:cNvSpPr txBox="1"/>
          <p:nvPr>
            <p:ph idx="4294967295" type="title"/>
          </p:nvPr>
        </p:nvSpPr>
        <p:spPr>
          <a:xfrm>
            <a:off x="-3402975" y="-211375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fr" sz="4800" u="sng">
                <a:solidFill>
                  <a:srgbClr val="8A1B05"/>
                </a:solidFill>
                <a:latin typeface="Caesar Dressing"/>
                <a:ea typeface="Caesar Dressing"/>
                <a:cs typeface="Caesar Dressing"/>
                <a:sym typeface="Caesar Dressing"/>
              </a:rPr>
              <a:t>Uex</a:t>
            </a:r>
            <a:endParaRPr u="sng"/>
          </a:p>
        </p:txBody>
      </p:sp>
      <p:sp>
        <p:nvSpPr>
          <p:cNvPr id="103" name="Google Shape;103;p17"/>
          <p:cNvSpPr txBox="1"/>
          <p:nvPr/>
        </p:nvSpPr>
        <p:spPr>
          <a:xfrm>
            <a:off x="591575" y="826375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 u="sng">
                <a:solidFill>
                  <a:schemeClr val="accent4"/>
                </a:solidFill>
                <a:latin typeface="Caesar Dressing"/>
                <a:ea typeface="Caesar Dressing"/>
                <a:cs typeface="Caesar Dressing"/>
                <a:sym typeface="Caesar Dressing"/>
              </a:rPr>
              <a:t>POTENTIEL:</a:t>
            </a:r>
            <a:endParaRPr sz="2000" u="sng">
              <a:solidFill>
                <a:schemeClr val="accent4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 u="sng">
              <a:solidFill>
                <a:srgbClr val="CE181E"/>
              </a:solidFill>
            </a:endParaRPr>
          </a:p>
        </p:txBody>
      </p:sp>
      <p:sp>
        <p:nvSpPr>
          <p:cNvPr id="104" name="Google Shape;104;p17"/>
          <p:cNvSpPr txBox="1"/>
          <p:nvPr/>
        </p:nvSpPr>
        <p:spPr>
          <a:xfrm>
            <a:off x="6233825" y="7722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 u="sng">
                <a:solidFill>
                  <a:schemeClr val="accent4"/>
                </a:solidFill>
                <a:latin typeface="Caesar Dressing"/>
                <a:ea typeface="Caesar Dressing"/>
                <a:cs typeface="Caesar Dressing"/>
                <a:sym typeface="Caesar Dressing"/>
              </a:rPr>
              <a:t>Portée du jeu:</a:t>
            </a:r>
            <a:endParaRPr sz="2000" u="sng">
              <a:solidFill>
                <a:schemeClr val="accent4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 u="sng">
              <a:solidFill>
                <a:srgbClr val="CE181E"/>
              </a:solidFill>
            </a:endParaRPr>
          </a:p>
        </p:txBody>
      </p:sp>
      <p:sp>
        <p:nvSpPr>
          <p:cNvPr id="105" name="Google Shape;105;p17"/>
          <p:cNvSpPr/>
          <p:nvPr/>
        </p:nvSpPr>
        <p:spPr>
          <a:xfrm rot="5400000">
            <a:off x="4289700" y="278675"/>
            <a:ext cx="564600" cy="9165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6" name="Google Shape;10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4150" y="1440450"/>
            <a:ext cx="4818000" cy="303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 txBox="1"/>
          <p:nvPr/>
        </p:nvSpPr>
        <p:spPr>
          <a:xfrm>
            <a:off x="265925" y="2107375"/>
            <a:ext cx="42165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 u="sng">
                <a:solidFill>
                  <a:schemeClr val="accent4"/>
                </a:solidFill>
                <a:latin typeface="Caesar Dressing"/>
                <a:ea typeface="Caesar Dressing"/>
                <a:cs typeface="Caesar Dressing"/>
                <a:sym typeface="Caesar Dressing"/>
              </a:rPr>
              <a:t>Aspect </a:t>
            </a:r>
            <a:r>
              <a:rPr lang="fr" sz="2000" u="sng">
                <a:solidFill>
                  <a:schemeClr val="accent4"/>
                </a:solidFill>
                <a:latin typeface="Caesar Dressing"/>
                <a:ea typeface="Caesar Dressing"/>
                <a:cs typeface="Caesar Dressing"/>
                <a:sym typeface="Caesar Dressing"/>
              </a:rPr>
              <a:t>communautaire:</a:t>
            </a:r>
            <a:endParaRPr sz="2000" u="sng">
              <a:solidFill>
                <a:schemeClr val="accent4"/>
              </a:solidFill>
            </a:endParaRPr>
          </a:p>
        </p:txBody>
      </p:sp>
      <p:sp>
        <p:nvSpPr>
          <p:cNvPr id="112" name="Google Shape;112;p18"/>
          <p:cNvSpPr txBox="1"/>
          <p:nvPr/>
        </p:nvSpPr>
        <p:spPr>
          <a:xfrm>
            <a:off x="6154650" y="6313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 u="sng">
                <a:solidFill>
                  <a:schemeClr val="accent4"/>
                </a:solidFill>
                <a:latin typeface="Caesar Dressing"/>
                <a:ea typeface="Caesar Dressing"/>
                <a:cs typeface="Caesar Dressing"/>
                <a:sym typeface="Caesar Dressing"/>
              </a:rPr>
              <a:t>Partie-type:</a:t>
            </a:r>
            <a:endParaRPr sz="2000" u="sng">
              <a:solidFill>
                <a:srgbClr val="CE181E"/>
              </a:solidFill>
            </a:endParaRPr>
          </a:p>
        </p:txBody>
      </p:sp>
      <p:sp>
        <p:nvSpPr>
          <p:cNvPr id="113" name="Google Shape;113;p18"/>
          <p:cNvSpPr/>
          <p:nvPr/>
        </p:nvSpPr>
        <p:spPr>
          <a:xfrm rot="5400000">
            <a:off x="4289700" y="278675"/>
            <a:ext cx="564600" cy="9165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18"/>
          <p:cNvSpPr/>
          <p:nvPr/>
        </p:nvSpPr>
        <p:spPr>
          <a:xfrm rot="5400000">
            <a:off x="4279050" y="-4300350"/>
            <a:ext cx="564600" cy="9165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18"/>
          <p:cNvSpPr txBox="1"/>
          <p:nvPr/>
        </p:nvSpPr>
        <p:spPr>
          <a:xfrm>
            <a:off x="-189650" y="-198675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4800" u="sng">
                <a:solidFill>
                  <a:srgbClr val="8A1B05"/>
                </a:solidFill>
                <a:latin typeface="Caesar Dressing"/>
                <a:ea typeface="Caesar Dressing"/>
                <a:cs typeface="Caesar Dressing"/>
                <a:sym typeface="Caesar Dressing"/>
              </a:rPr>
              <a:t>CoNcept</a:t>
            </a:r>
            <a:endParaRPr u="sng"/>
          </a:p>
        </p:txBody>
      </p:sp>
      <p:pic>
        <p:nvPicPr>
          <p:cNvPr id="116" name="Google Shape;11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3675" y="1057600"/>
            <a:ext cx="3243251" cy="3483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9"/>
          <p:cNvSpPr/>
          <p:nvPr/>
        </p:nvSpPr>
        <p:spPr>
          <a:xfrm rot="5400000">
            <a:off x="4289700" y="-4300350"/>
            <a:ext cx="564600" cy="9165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19"/>
          <p:cNvSpPr/>
          <p:nvPr/>
        </p:nvSpPr>
        <p:spPr>
          <a:xfrm rot="5400000">
            <a:off x="4289700" y="278675"/>
            <a:ext cx="564600" cy="9165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19"/>
          <p:cNvSpPr txBox="1"/>
          <p:nvPr/>
        </p:nvSpPr>
        <p:spPr>
          <a:xfrm>
            <a:off x="195800" y="790275"/>
            <a:ext cx="2601000" cy="10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800" u="sng">
                <a:solidFill>
                  <a:schemeClr val="accent4"/>
                </a:solidFill>
                <a:latin typeface="Caesar Dressing"/>
                <a:ea typeface="Caesar Dressing"/>
                <a:cs typeface="Caesar Dressing"/>
                <a:sym typeface="Caesar Dressing"/>
              </a:rPr>
              <a:t>6 MICRO-JEUX:</a:t>
            </a:r>
            <a:endParaRPr sz="2200" u="sng">
              <a:solidFill>
                <a:schemeClr val="accent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24" name="Google Shape;124;p19"/>
          <p:cNvPicPr preferRelativeResize="0"/>
          <p:nvPr/>
        </p:nvPicPr>
        <p:blipFill rotWithShape="1">
          <a:blip r:embed="rId3">
            <a:alphaModFix/>
          </a:blip>
          <a:srcRect b="0" l="0" r="0" t="5846"/>
          <a:stretch/>
        </p:blipFill>
        <p:spPr>
          <a:xfrm>
            <a:off x="600600" y="1530900"/>
            <a:ext cx="2238100" cy="302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25801" y="926638"/>
            <a:ext cx="2515200" cy="357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9"/>
          <p:cNvPicPr preferRelativeResize="0"/>
          <p:nvPr/>
        </p:nvPicPr>
        <p:blipFill rotWithShape="1">
          <a:blip r:embed="rId5">
            <a:alphaModFix/>
          </a:blip>
          <a:srcRect b="-529" l="1622" r="5155" t="530"/>
          <a:stretch/>
        </p:blipFill>
        <p:spPr>
          <a:xfrm>
            <a:off x="6348250" y="558525"/>
            <a:ext cx="2429975" cy="402645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19"/>
          <p:cNvSpPr txBox="1"/>
          <p:nvPr/>
        </p:nvSpPr>
        <p:spPr>
          <a:xfrm>
            <a:off x="-203200" y="-216775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4800" u="sng">
                <a:solidFill>
                  <a:srgbClr val="8A1B05"/>
                </a:solidFill>
                <a:latin typeface="Caesar Dressing"/>
                <a:ea typeface="Caesar Dressing"/>
                <a:cs typeface="Caesar Dressing"/>
                <a:sym typeface="Caesar Dressing"/>
              </a:rPr>
              <a:t>CONCePT</a:t>
            </a:r>
            <a:endParaRPr u="sng"/>
          </a:p>
        </p:txBody>
      </p:sp>
      <p:sp>
        <p:nvSpPr>
          <p:cNvPr id="128" name="Google Shape;128;p19"/>
          <p:cNvSpPr txBox="1"/>
          <p:nvPr/>
        </p:nvSpPr>
        <p:spPr>
          <a:xfrm>
            <a:off x="1458950" y="4556525"/>
            <a:ext cx="5214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800">
                <a:solidFill>
                  <a:srgbClr val="8A1B05"/>
                </a:solidFill>
                <a:latin typeface="Caesar Dressing"/>
                <a:ea typeface="Caesar Dressing"/>
                <a:cs typeface="Caesar Dressing"/>
                <a:sym typeface="Caesar Dressing"/>
              </a:rPr>
              <a:t>I</a:t>
            </a:r>
            <a:endParaRPr sz="2200"/>
          </a:p>
        </p:txBody>
      </p:sp>
      <p:sp>
        <p:nvSpPr>
          <p:cNvPr id="129" name="Google Shape;129;p19"/>
          <p:cNvSpPr txBox="1"/>
          <p:nvPr/>
        </p:nvSpPr>
        <p:spPr>
          <a:xfrm>
            <a:off x="4422700" y="4556525"/>
            <a:ext cx="5214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800">
                <a:solidFill>
                  <a:srgbClr val="8A1B05"/>
                </a:solidFill>
                <a:latin typeface="Caesar Dressing"/>
                <a:ea typeface="Caesar Dressing"/>
                <a:cs typeface="Caesar Dressing"/>
                <a:sym typeface="Caesar Dressing"/>
              </a:rPr>
              <a:t>II</a:t>
            </a:r>
            <a:endParaRPr sz="2200"/>
          </a:p>
        </p:txBody>
      </p:sp>
      <p:sp>
        <p:nvSpPr>
          <p:cNvPr id="130" name="Google Shape;130;p19"/>
          <p:cNvSpPr txBox="1"/>
          <p:nvPr/>
        </p:nvSpPr>
        <p:spPr>
          <a:xfrm>
            <a:off x="7386450" y="4584975"/>
            <a:ext cx="7584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800">
                <a:solidFill>
                  <a:srgbClr val="8A1B05"/>
                </a:solidFill>
                <a:latin typeface="Caesar Dressing"/>
                <a:ea typeface="Caesar Dressing"/>
                <a:cs typeface="Caesar Dressing"/>
                <a:sym typeface="Caesar Dressing"/>
              </a:rPr>
              <a:t>II</a:t>
            </a:r>
            <a:r>
              <a:rPr lang="fr" sz="2800">
                <a:solidFill>
                  <a:srgbClr val="8A1B05"/>
                </a:solidFill>
                <a:latin typeface="Caesar Dressing"/>
                <a:ea typeface="Caesar Dressing"/>
                <a:cs typeface="Caesar Dressing"/>
                <a:sym typeface="Caesar Dressing"/>
              </a:rPr>
              <a:t>I</a:t>
            </a:r>
            <a:endParaRPr sz="22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0"/>
          <p:cNvSpPr/>
          <p:nvPr/>
        </p:nvSpPr>
        <p:spPr>
          <a:xfrm rot="5400000">
            <a:off x="4289700" y="-4300350"/>
            <a:ext cx="564600" cy="9165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20"/>
          <p:cNvSpPr/>
          <p:nvPr/>
        </p:nvSpPr>
        <p:spPr>
          <a:xfrm rot="5400000">
            <a:off x="4289700" y="278675"/>
            <a:ext cx="564600" cy="9165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20"/>
          <p:cNvSpPr txBox="1"/>
          <p:nvPr/>
        </p:nvSpPr>
        <p:spPr>
          <a:xfrm>
            <a:off x="165500" y="958750"/>
            <a:ext cx="2922000" cy="10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800" u="sng">
                <a:solidFill>
                  <a:schemeClr val="accent4"/>
                </a:solidFill>
                <a:latin typeface="Caesar Dressing"/>
                <a:ea typeface="Caesar Dressing"/>
                <a:cs typeface="Caesar Dressing"/>
                <a:sym typeface="Caesar Dressing"/>
              </a:rPr>
              <a:t>6 MICRO-JEUX:</a:t>
            </a:r>
            <a:endParaRPr sz="2200" u="sng">
              <a:solidFill>
                <a:schemeClr val="accent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38" name="Google Shape;13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26650" y="1445050"/>
            <a:ext cx="2220925" cy="313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941800"/>
            <a:ext cx="3253000" cy="2637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08675" y="1078650"/>
            <a:ext cx="2435325" cy="3500375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0"/>
          <p:cNvSpPr txBox="1"/>
          <p:nvPr/>
        </p:nvSpPr>
        <p:spPr>
          <a:xfrm>
            <a:off x="-67750" y="-207725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4800" u="sng">
                <a:solidFill>
                  <a:srgbClr val="8A1B05"/>
                </a:solidFill>
                <a:latin typeface="Caesar Dressing"/>
                <a:ea typeface="Caesar Dressing"/>
                <a:cs typeface="Caesar Dressing"/>
                <a:sym typeface="Caesar Dressing"/>
              </a:rPr>
              <a:t>CONCePT</a:t>
            </a:r>
            <a:endParaRPr u="sng"/>
          </a:p>
        </p:txBody>
      </p:sp>
      <p:sp>
        <p:nvSpPr>
          <p:cNvPr id="142" name="Google Shape;142;p20"/>
          <p:cNvSpPr txBox="1"/>
          <p:nvPr/>
        </p:nvSpPr>
        <p:spPr>
          <a:xfrm>
            <a:off x="1365800" y="4556525"/>
            <a:ext cx="5214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800">
                <a:solidFill>
                  <a:srgbClr val="8A1B05"/>
                </a:solidFill>
                <a:latin typeface="Caesar Dressing"/>
                <a:ea typeface="Caesar Dressing"/>
                <a:cs typeface="Caesar Dressing"/>
                <a:sym typeface="Caesar Dressing"/>
              </a:rPr>
              <a:t>IV</a:t>
            </a:r>
            <a:endParaRPr sz="2200"/>
          </a:p>
        </p:txBody>
      </p:sp>
      <p:sp>
        <p:nvSpPr>
          <p:cNvPr id="143" name="Google Shape;143;p20"/>
          <p:cNvSpPr txBox="1"/>
          <p:nvPr/>
        </p:nvSpPr>
        <p:spPr>
          <a:xfrm>
            <a:off x="7725775" y="4579025"/>
            <a:ext cx="5214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800">
                <a:solidFill>
                  <a:srgbClr val="8A1B05"/>
                </a:solidFill>
                <a:latin typeface="Caesar Dressing"/>
                <a:ea typeface="Caesar Dressing"/>
                <a:cs typeface="Caesar Dressing"/>
                <a:sym typeface="Caesar Dressing"/>
              </a:rPr>
              <a:t>VI</a:t>
            </a:r>
            <a:endParaRPr sz="2800">
              <a:solidFill>
                <a:srgbClr val="8A1B05"/>
              </a:solidFill>
              <a:latin typeface="Caesar Dressing"/>
              <a:ea typeface="Caesar Dressing"/>
              <a:cs typeface="Caesar Dressing"/>
              <a:sym typeface="Caesar Dressing"/>
            </a:endParaRPr>
          </a:p>
        </p:txBody>
      </p:sp>
      <p:sp>
        <p:nvSpPr>
          <p:cNvPr id="144" name="Google Shape;144;p20"/>
          <p:cNvSpPr txBox="1"/>
          <p:nvPr/>
        </p:nvSpPr>
        <p:spPr>
          <a:xfrm>
            <a:off x="4676413" y="4556525"/>
            <a:ext cx="5214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800">
                <a:solidFill>
                  <a:srgbClr val="8A1B05"/>
                </a:solidFill>
                <a:latin typeface="Caesar Dressing"/>
                <a:ea typeface="Caesar Dressing"/>
                <a:cs typeface="Caesar Dressing"/>
                <a:sym typeface="Caesar Dressing"/>
              </a:rPr>
              <a:t>V</a:t>
            </a:r>
            <a:endParaRPr sz="22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1"/>
          <p:cNvSpPr/>
          <p:nvPr/>
        </p:nvSpPr>
        <p:spPr>
          <a:xfrm rot="5400000">
            <a:off x="4289700" y="-4300350"/>
            <a:ext cx="564600" cy="9165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21"/>
          <p:cNvSpPr/>
          <p:nvPr/>
        </p:nvSpPr>
        <p:spPr>
          <a:xfrm rot="5400000">
            <a:off x="4289700" y="278675"/>
            <a:ext cx="564600" cy="9165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21"/>
          <p:cNvSpPr txBox="1"/>
          <p:nvPr/>
        </p:nvSpPr>
        <p:spPr>
          <a:xfrm>
            <a:off x="0" y="8533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 u="sng">
                <a:solidFill>
                  <a:schemeClr val="accent4"/>
                </a:solidFill>
                <a:latin typeface="Caesar Dressing"/>
                <a:ea typeface="Caesar Dressing"/>
                <a:cs typeface="Caesar Dressing"/>
                <a:sym typeface="Caesar Dressing"/>
              </a:rPr>
              <a:t>Control:</a:t>
            </a:r>
            <a:endParaRPr u="sng">
              <a:solidFill>
                <a:schemeClr val="accent4"/>
              </a:solidFill>
            </a:endParaRPr>
          </a:p>
        </p:txBody>
      </p:sp>
      <p:sp>
        <p:nvSpPr>
          <p:cNvPr id="152" name="Google Shape;152;p21"/>
          <p:cNvSpPr txBox="1"/>
          <p:nvPr/>
        </p:nvSpPr>
        <p:spPr>
          <a:xfrm>
            <a:off x="4572000" y="853288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 u="sng">
                <a:solidFill>
                  <a:schemeClr val="accent4"/>
                </a:solidFill>
                <a:latin typeface="Caesar Dressing"/>
                <a:ea typeface="Caesar Dressing"/>
                <a:cs typeface="Caesar Dressing"/>
                <a:sym typeface="Caesar Dressing"/>
              </a:rPr>
              <a:t>caméra:</a:t>
            </a:r>
            <a:endParaRPr u="sng">
              <a:solidFill>
                <a:schemeClr val="accent4"/>
              </a:solidFill>
            </a:endParaRPr>
          </a:p>
        </p:txBody>
      </p:sp>
      <p:pic>
        <p:nvPicPr>
          <p:cNvPr id="153" name="Google Shape;15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8500" y="915675"/>
            <a:ext cx="2276475" cy="198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1"/>
          <p:cNvPicPr preferRelativeResize="0"/>
          <p:nvPr/>
        </p:nvPicPr>
        <p:blipFill rotWithShape="1">
          <a:blip r:embed="rId4">
            <a:alphaModFix/>
          </a:blip>
          <a:srcRect b="17245" l="6003" r="8107" t="45912"/>
          <a:stretch/>
        </p:blipFill>
        <p:spPr>
          <a:xfrm>
            <a:off x="339975" y="2812025"/>
            <a:ext cx="2899650" cy="176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08075" y="1770200"/>
            <a:ext cx="3139475" cy="176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08075" y="18525"/>
            <a:ext cx="3063024" cy="175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1"/>
          <p:cNvPicPr preferRelativeResize="0"/>
          <p:nvPr/>
        </p:nvPicPr>
        <p:blipFill rotWithShape="1">
          <a:blip r:embed="rId7">
            <a:alphaModFix/>
          </a:blip>
          <a:srcRect b="36507" l="9493" r="9646" t="34955"/>
          <a:stretch/>
        </p:blipFill>
        <p:spPr>
          <a:xfrm>
            <a:off x="6192425" y="3537200"/>
            <a:ext cx="3083975" cy="1649375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1"/>
          <p:cNvSpPr txBox="1"/>
          <p:nvPr/>
        </p:nvSpPr>
        <p:spPr>
          <a:xfrm>
            <a:off x="-537375" y="-219025"/>
            <a:ext cx="3000000" cy="90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4800" u="sng">
                <a:solidFill>
                  <a:srgbClr val="8A1B05"/>
                </a:solidFill>
                <a:latin typeface="Caesar Dressing"/>
                <a:ea typeface="Caesar Dressing"/>
                <a:cs typeface="Caesar Dressing"/>
                <a:sym typeface="Caesar Dressing"/>
              </a:rPr>
              <a:t>3c</a:t>
            </a:r>
            <a:endParaRPr u="sng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oral">
  <a:themeElements>
    <a:clrScheme name="Coral">
      <a:dk1>
        <a:srgbClr val="F55E61"/>
      </a:dk1>
      <a:lt1>
        <a:srgbClr val="FFFFFF"/>
      </a:lt1>
      <a:dk2>
        <a:srgbClr val="5E696C"/>
      </a:dk2>
      <a:lt2>
        <a:srgbClr val="BFC7CA"/>
      </a:lt2>
      <a:accent1>
        <a:srgbClr val="1E2D31"/>
      </a:accent1>
      <a:accent2>
        <a:srgbClr val="273C42"/>
      </a:accent2>
      <a:accent3>
        <a:srgbClr val="83D061"/>
      </a:accent3>
      <a:accent4>
        <a:srgbClr val="F6CD4C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